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56" r:id="rId2"/>
    <p:sldId id="259" r:id="rId3"/>
    <p:sldId id="261" r:id="rId4"/>
    <p:sldId id="263" r:id="rId5"/>
    <p:sldId id="262" r:id="rId6"/>
    <p:sldId id="269" r:id="rId7"/>
    <p:sldId id="276" r:id="rId8"/>
    <p:sldId id="274" r:id="rId9"/>
    <p:sldId id="273" r:id="rId10"/>
    <p:sldId id="270" r:id="rId11"/>
    <p:sldId id="271" r:id="rId12"/>
    <p:sldId id="272" r:id="rId13"/>
    <p:sldId id="277" r:id="rId14"/>
    <p:sldId id="278" r:id="rId15"/>
    <p:sldId id="279" r:id="rId16"/>
    <p:sldId id="280" r:id="rId17"/>
    <p:sldId id="281" r:id="rId18"/>
    <p:sldId id="282" r:id="rId19"/>
    <p:sldId id="283" r:id="rId20"/>
    <p:sldId id="284" r:id="rId21"/>
    <p:sldId id="260" r:id="rId2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262"/>
            <p14:sldId id="269"/>
            <p14:sldId id="276"/>
            <p14:sldId id="274"/>
            <p14:sldId id="273"/>
            <p14:sldId id="270"/>
            <p14:sldId id="271"/>
            <p14:sldId id="272"/>
            <p14:sldId id="277"/>
            <p14:sldId id="278"/>
            <p14:sldId id="279"/>
            <p14:sldId id="280"/>
            <p14:sldId id="281"/>
            <p14:sldId id="282"/>
            <p14:sldId id="283"/>
            <p14:sldId id="284"/>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A9C12"/>
    <a:srgbClr val="FF8209"/>
    <a:srgbClr val="78777C"/>
    <a:srgbClr val="252526"/>
    <a:srgbClr val="FFCB05"/>
    <a:srgbClr val="FF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62" autoAdjust="0"/>
    <p:restoredTop sz="77739" autoAdjust="0"/>
  </p:normalViewPr>
  <p:slideViewPr>
    <p:cSldViewPr snapToGrid="0">
      <p:cViewPr varScale="1">
        <p:scale>
          <a:sx n="124" d="100"/>
          <a:sy n="124" d="100"/>
        </p:scale>
        <p:origin x="31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27/12/2023</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¿por qué necesitamos estrategias especiales? Observando la imagen podemos ver que la base de la web tiene la siguiente arquitectura, Cliente (</a:t>
            </a:r>
            <a:r>
              <a:rPr lang="es-ES" dirty="0" err="1"/>
              <a:t>frontend</a:t>
            </a:r>
            <a:r>
              <a:rPr lang="es-ES" dirty="0"/>
              <a:t>) – Servidor (</a:t>
            </a:r>
            <a:r>
              <a:rPr lang="es-ES" dirty="0" err="1"/>
              <a:t>Backend</a:t>
            </a:r>
            <a:r>
              <a:rPr lang="es-ES" dirty="0"/>
              <a:t>) y el protocolo de HTTP que funciona para la transmisión de datos entre el </a:t>
            </a:r>
            <a:r>
              <a:rPr lang="es-ES" dirty="0" err="1"/>
              <a:t>el</a:t>
            </a:r>
            <a:r>
              <a:rPr lang="es-ES" dirty="0"/>
              <a:t> servidor y el </a:t>
            </a:r>
            <a:r>
              <a:rPr lang="es-ES" dirty="0" err="1"/>
              <a:t>client</a:t>
            </a:r>
            <a:r>
              <a:rPr lang="es-ES" dirty="0"/>
              <a:t>. La problemática viene dada por lo siguiente: </a:t>
            </a:r>
            <a:r>
              <a:rPr lang="es-ES" b="0" i="0" dirty="0">
                <a:solidFill>
                  <a:srgbClr val="D1D5DB"/>
                </a:solidFill>
                <a:effectLst/>
                <a:latin typeface="Söhne"/>
              </a:rPr>
              <a:t>El servidor actúa como aquella persona que constantemente olvida tu nombre, nunca se comunica contigo y, en caso de que necesites algo, solo responderá si eres tú quien toma la iniciativa de buscarlo.</a:t>
            </a:r>
          </a:p>
          <a:p>
            <a:r>
              <a:rPr lang="es-ES" b="0" i="0" dirty="0">
                <a:solidFill>
                  <a:srgbClr val="051626"/>
                </a:solidFill>
                <a:effectLst/>
                <a:latin typeface="dm sans" panose="020F0502020204030204" pitchFamily="2" charset="0"/>
              </a:rPr>
              <a:t>Esto significa que si alguien envió un mensaje al servidor para nosotros, si una notificación fue generada o si necesitamos algo, no lo sabremos hasta que preguntemos por dichos datos y es aquí donde se nos plantea la necesidad de la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E3E3E3"/>
                </a:solidFill>
                <a:effectLst/>
                <a:latin typeface="Google Sans"/>
              </a:rPr>
              <a:t>Primero de todo en esta imagen podemos ver el protocolos de HTTP que es el que hemos hablado en la diapositiva anterior que es un protocolo de comunicación de red utilizado para transferir datos entre clientes y servidores web, esta era la primera forma de comunicación que teníamos.</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A partir de ahora ya van apareciendo las tecnologías de comunicación en tiempo real, hablaremos un poco por encima de cada una de ellas, pero más adelante en la presentación las veremos más detalladamente.</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En 2005: El </a:t>
            </a:r>
            <a:r>
              <a:rPr lang="es-ES" b="0" i="0" dirty="0" err="1">
                <a:solidFill>
                  <a:srgbClr val="E3E3E3"/>
                </a:solidFill>
                <a:effectLst/>
                <a:latin typeface="Google Sans"/>
              </a:rPr>
              <a:t>long</a:t>
            </a:r>
            <a:r>
              <a:rPr lang="es-ES" b="0" i="0" dirty="0">
                <a:solidFill>
                  <a:srgbClr val="E3E3E3"/>
                </a:solidFill>
                <a:effectLst/>
                <a:latin typeface="Google Sans"/>
              </a:rPr>
              <a:t> </a:t>
            </a:r>
            <a:r>
              <a:rPr lang="es-ES" b="0" i="0" dirty="0" err="1">
                <a:solidFill>
                  <a:srgbClr val="E3E3E3"/>
                </a:solidFill>
                <a:effectLst/>
                <a:latin typeface="Google Sans"/>
              </a:rPr>
              <a:t>polling</a:t>
            </a:r>
            <a:r>
              <a:rPr lang="es-ES" b="0" i="0" dirty="0">
                <a:solidFill>
                  <a:srgbClr val="E3E3E3"/>
                </a:solidFill>
                <a:effectLst/>
                <a:latin typeface="Google Sans"/>
              </a:rPr>
              <a:t> fue desarrollado por primera vez en 2005 por el desarrollador web Ryan Dahl cuando este estaba trabajando en una aplicación de chat en vivo y necesitaba una forma de mantener a los usuarios actualizados con los mensajes más recientes. Long </a:t>
            </a:r>
            <a:r>
              <a:rPr lang="es-ES" b="0" i="0" dirty="0" err="1">
                <a:solidFill>
                  <a:srgbClr val="E3E3E3"/>
                </a:solidFill>
                <a:effectLst/>
                <a:latin typeface="Google Sans"/>
              </a:rPr>
              <a:t>polling</a:t>
            </a:r>
            <a:r>
              <a:rPr lang="es-ES" b="0" i="0" dirty="0">
                <a:solidFill>
                  <a:srgbClr val="E3E3E3"/>
                </a:solidFill>
                <a:effectLst/>
                <a:latin typeface="Google Sans"/>
              </a:rPr>
              <a:t> es una técnica que mantiene abierta una conexión HTTP entre el cliente y el servidor durante un período de tiempo determinado. Esto permite al servidor enviar datos al cliente incluso si el cliente no ha realizado una solicitud explícita. </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2008: Ian Hickson (Ingeniero Software de Google) crea el protocolo WebSocket. El protocolo WebSocket permite a los clientes y servidores comunicarse entre sí de forma bidireccional, sin tener que abrir y cerrar constantemente conexiones HTTP. En 2011, el IETF "Internet </a:t>
            </a:r>
            <a:r>
              <a:rPr lang="es-ES" b="0" i="0" dirty="0" err="1">
                <a:solidFill>
                  <a:srgbClr val="E3E3E3"/>
                </a:solidFill>
                <a:effectLst/>
                <a:latin typeface="Google Sans"/>
              </a:rPr>
              <a:t>Engineering</a:t>
            </a:r>
            <a:r>
              <a:rPr lang="es-ES" b="0" i="0" dirty="0">
                <a:solidFill>
                  <a:srgbClr val="E3E3E3"/>
                </a:solidFill>
                <a:effectLst/>
                <a:latin typeface="Google Sans"/>
              </a:rPr>
              <a:t> </a:t>
            </a:r>
            <a:r>
              <a:rPr lang="es-ES" b="0" i="0" dirty="0" err="1">
                <a:solidFill>
                  <a:srgbClr val="E3E3E3"/>
                </a:solidFill>
                <a:effectLst/>
                <a:latin typeface="Google Sans"/>
              </a:rPr>
              <a:t>Task</a:t>
            </a:r>
            <a:r>
              <a:rPr lang="es-ES" b="0" i="0" dirty="0">
                <a:solidFill>
                  <a:srgbClr val="E3E3E3"/>
                </a:solidFill>
                <a:effectLst/>
                <a:latin typeface="Google Sans"/>
              </a:rPr>
              <a:t> </a:t>
            </a:r>
            <a:r>
              <a:rPr lang="es-ES" b="0" i="0" dirty="0" err="1">
                <a:solidFill>
                  <a:srgbClr val="E3E3E3"/>
                </a:solidFill>
                <a:effectLst/>
                <a:latin typeface="Google Sans"/>
              </a:rPr>
              <a:t>Force</a:t>
            </a:r>
            <a:r>
              <a:rPr lang="es-ES" b="0" i="0" dirty="0">
                <a:solidFill>
                  <a:srgbClr val="E3E3E3"/>
                </a:solidFill>
                <a:effectLst/>
                <a:latin typeface="Google Sans"/>
              </a:rPr>
              <a:t>", una </a:t>
            </a:r>
            <a:r>
              <a:rPr lang="es-ES" b="0" i="0" dirty="0" err="1">
                <a:solidFill>
                  <a:srgbClr val="E3E3E3"/>
                </a:solidFill>
                <a:effectLst/>
                <a:latin typeface="Google Sans"/>
              </a:rPr>
              <a:t>organizacion</a:t>
            </a:r>
            <a:r>
              <a:rPr lang="es-ES" b="0" i="0" dirty="0">
                <a:solidFill>
                  <a:srgbClr val="E3E3E3"/>
                </a:solidFill>
                <a:effectLst/>
                <a:latin typeface="Google Sans"/>
              </a:rPr>
              <a:t> que desarrolla estándares para Internet, aprobó el protocolo WebSocket como un estándar. Esto hizo que el protocolo WebSocket fuera más ampliamente adoptado por los navegadores web y los servidores web. Más tarde en 2012, se lanzaron las primeras bibliotecas y API de WebSocket para JavaScript, Node.js y Java. Esto hizo que el protocolo WebSocket fuera más accesible para los desarrolladores. Los desarrolladores podían ahora utilizar el protocolo WebSocket en sus aplicaciones sin tener que escribir su propio código.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2013: Se lanza el protocolo SSE (Server-</a:t>
            </a:r>
            <a:r>
              <a:rPr lang="es-ES" b="0" i="0" dirty="0" err="1">
                <a:solidFill>
                  <a:srgbClr val="E3E3E3"/>
                </a:solidFill>
                <a:effectLst/>
                <a:latin typeface="Google Sans"/>
              </a:rPr>
              <a:t>Sent</a:t>
            </a:r>
            <a:r>
              <a:rPr lang="es-ES" b="0" i="0" dirty="0">
                <a:solidFill>
                  <a:srgbClr val="E3E3E3"/>
                </a:solidFill>
                <a:effectLst/>
                <a:latin typeface="Google Sans"/>
              </a:rPr>
              <a:t> </a:t>
            </a:r>
            <a:r>
              <a:rPr lang="es-ES" b="0" i="0" dirty="0" err="1">
                <a:solidFill>
                  <a:srgbClr val="E3E3E3"/>
                </a:solidFill>
                <a:effectLst/>
                <a:latin typeface="Google Sans"/>
              </a:rPr>
              <a:t>Events</a:t>
            </a:r>
            <a:r>
              <a:rPr lang="es-ES" b="0" i="0" dirty="0">
                <a:solidFill>
                  <a:srgbClr val="E3E3E3"/>
                </a:solidFill>
                <a:effectLst/>
                <a:latin typeface="Google Sans"/>
              </a:rPr>
              <a:t>).</a:t>
            </a:r>
          </a:p>
          <a:p>
            <a:pPr algn="l"/>
            <a:r>
              <a:rPr lang="es-ES" b="0" i="0" dirty="0">
                <a:solidFill>
                  <a:srgbClr val="E3E3E3"/>
                </a:solidFill>
                <a:effectLst/>
                <a:latin typeface="Google Sans"/>
              </a:rPr>
              <a:t>El protocolo SSE es una forma de comunicación unidireccional entre un cliente y un servidor. El servidor envía eventos al cliente, y el cliente puede subscribirse para recibir esos eventos. El protocolo SSE es una buena opción para aplicaciones que requieren que el servidor envíe datos al cliente de forma periódica, como aplicaciones de notificaciones.</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2014: Se lanza la biblioteca SignalR para .NET.</a:t>
            </a:r>
          </a:p>
          <a:p>
            <a:pPr algn="l"/>
            <a:r>
              <a:rPr lang="es-ES" b="0" i="0" dirty="0">
                <a:solidFill>
                  <a:srgbClr val="E3E3E3"/>
                </a:solidFill>
                <a:effectLst/>
                <a:latin typeface="Google Sans"/>
              </a:rPr>
              <a:t>SignalR es un framework de comunicación en tiempo real que utiliza el protocolo WebSocket. SignalR proporciona una API sencilla para crear aplicaciones de comunicación en tiempo real. SignalR es una buena opción para aplicaciones que requieren una comunicación bidireccional en tiempo real, como juegos en línea y chat en vivo.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2015: Se lanza la biblioteca Socket.io.</a:t>
            </a:r>
          </a:p>
          <a:p>
            <a:pPr algn="l"/>
            <a:r>
              <a:rPr lang="es-ES" b="0" i="0" dirty="0">
                <a:solidFill>
                  <a:srgbClr val="E3E3E3"/>
                </a:solidFill>
                <a:effectLst/>
                <a:latin typeface="Google Sans"/>
              </a:rPr>
              <a:t>Socket.io es una biblioteca de comunicación en tiempo real que utiliza el protocolo WebSocket. Socket.io es una biblioteca flexible y extensible que puede utilizarse para crear una variedad de aplicaciones de comunicación en tiempo real. Socket.io es una buena opción para aplicaciones que requieren una comunicación bidireccional en tiempo real, pero que necesitan más flexibilidad que SignalR.</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2016: Se lanza el protocolo WebRTC (Web Real-Time </a:t>
            </a:r>
            <a:r>
              <a:rPr lang="es-ES" b="0" i="0" dirty="0" err="1">
                <a:solidFill>
                  <a:srgbClr val="E3E3E3"/>
                </a:solidFill>
                <a:effectLst/>
                <a:latin typeface="Google Sans"/>
              </a:rPr>
              <a:t>Communication</a:t>
            </a:r>
            <a:r>
              <a:rPr lang="es-ES" b="0" i="0" dirty="0">
                <a:solidFill>
                  <a:srgbClr val="E3E3E3"/>
                </a:solidFill>
                <a:effectLst/>
                <a:latin typeface="Google Sans"/>
              </a:rPr>
              <a:t>).</a:t>
            </a:r>
          </a:p>
          <a:p>
            <a:pPr algn="l"/>
            <a:r>
              <a:rPr lang="es-ES" b="0" i="0" dirty="0">
                <a:solidFill>
                  <a:srgbClr val="E3E3E3"/>
                </a:solidFill>
                <a:effectLst/>
                <a:latin typeface="Google Sans"/>
              </a:rPr>
              <a:t>WebRTC es un conjunto de tecnologías que permiten la comunicación en tiempo real entre clientes web. WebRTC puede utilizarse para crear aplicaciones de comunicación en tiempo real, como videollamadas, llamadas de voz y transmisión de datos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cuando abras tu página web, es decir, actives tu cliente lo que a hacer es conectarse a este “Hub” y ese “Hub” lo que va a hacer es mantener la conexión, es decir, es crear una conexión que vamos a mantener viva. 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19</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21</a:t>
            </a:fld>
            <a:endParaRPr lang="es-ES"/>
          </a:p>
        </p:txBody>
      </p:sp>
    </p:spTree>
    <p:extLst>
      <p:ext uri="{BB962C8B-B14F-4D97-AF65-F5344CB8AC3E}">
        <p14:creationId xmlns:p14="http://schemas.microsoft.com/office/powerpoint/2010/main" val="52582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27/12/2023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27/12/2023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27/12/2023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27/12/2023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27/12/2023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27/12/2023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27/12/2023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27/12/2023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27/12/2023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27/12/2023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27/12/2023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27/12/2023</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2023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a:latin typeface="+mn-lt"/>
              </a:rPr>
              <a:t>Juegos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1169551"/>
          </a:xfrm>
          <a:prstGeom prst="rect">
            <a:avLst/>
          </a:prstGeom>
          <a:noFill/>
        </p:spPr>
        <p:txBody>
          <a:bodyPr wrap="square">
            <a:spAutoFit/>
          </a:bodyPr>
          <a:lstStyle/>
          <a:p>
            <a:pPr marL="285750" indent="-285750">
              <a:buFont typeface="Arial" panose="020B0604020202020204" pitchFamily="34" charset="0"/>
              <a:buChar char="•"/>
            </a:pPr>
            <a:r>
              <a:rPr lang="es-ES" sz="1400" dirty="0"/>
              <a:t>Habbo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2067641"/>
            <a:ext cx="5157025" cy="290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665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err="1">
                <a:latin typeface="+mn-lt"/>
              </a:rPr>
              <a:t>Streaming</a:t>
            </a:r>
            <a:r>
              <a:rPr lang="es-ES" sz="1800" b="1" dirty="0">
                <a:latin typeface="+mn-lt"/>
              </a:rPr>
              <a:t> video</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2677656"/>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Twitch</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WebRTC</a:t>
            </a:r>
            <a:r>
              <a:rPr lang="es-ES" sz="1400" dirty="0"/>
              <a:t> para proporcionar audio y vídeo en tiempo real a los espectadores y </a:t>
            </a:r>
            <a:r>
              <a:rPr lang="es-ES" sz="1400" dirty="0" err="1"/>
              <a:t>streamers</a:t>
            </a:r>
            <a:r>
              <a:rPr lang="es-ES" sz="1400" dirty="0"/>
              <a:t> de la aplicación.</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SSE</a:t>
            </a:r>
            <a:r>
              <a:rPr lang="es-ES" sz="1400" dirty="0"/>
              <a:t> para actualizar el estado de las transmisiones en vivo.</a:t>
            </a:r>
          </a:p>
          <a:p>
            <a:endParaRPr lang="es-ES" sz="1400" dirty="0"/>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2045205"/>
            <a:ext cx="5193736" cy="289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089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954107"/>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Investing</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568920"/>
            <a:ext cx="5274513" cy="3996908"/>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565828"/>
            <a:ext cx="4952244" cy="261610"/>
          </a:xfrm>
          <a:prstGeom prst="rect">
            <a:avLst/>
          </a:prstGeom>
          <a:noFill/>
        </p:spPr>
        <p:txBody>
          <a:bodyPr wrap="square">
            <a:spAutoFit/>
          </a:bodyPr>
          <a:lstStyle/>
          <a:p>
            <a:r>
              <a:rPr lang="es-ES" sz="1100" dirty="0"/>
              <a:t>es.investing.com</a:t>
            </a:r>
          </a:p>
        </p:txBody>
      </p:sp>
    </p:spTree>
    <p:extLst>
      <p:ext uri="{BB962C8B-B14F-4D97-AF65-F5344CB8AC3E}">
        <p14:creationId xmlns:p14="http://schemas.microsoft.com/office/powerpoint/2010/main" val="767249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7" name="CuadroTexto 6">
            <a:extLst>
              <a:ext uri="{FF2B5EF4-FFF2-40B4-BE49-F238E27FC236}">
                <a16:creationId xmlns:a16="http://schemas.microsoft.com/office/drawing/2014/main" id="{F35CC5DF-ED8E-2EC9-1CFA-5B45F7F08A89}"/>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A2DBFF7-E7D8-ACA0-5DD5-E41E5F139FAB}"/>
              </a:ext>
            </a:extLst>
          </p:cNvPr>
          <p:cNvSpPr txBox="1"/>
          <p:nvPr/>
        </p:nvSpPr>
        <p:spPr>
          <a:xfrm>
            <a:off x="1402080" y="2962020"/>
            <a:ext cx="1881440" cy="369332"/>
          </a:xfrm>
          <a:prstGeom prst="rect">
            <a:avLst/>
          </a:prstGeom>
          <a:noFill/>
        </p:spPr>
        <p:txBody>
          <a:bodyPr wrap="square" rtlCol="0">
            <a:spAutoFit/>
          </a:bodyPr>
          <a:lstStyle/>
          <a:p>
            <a:pPr algn="ctr"/>
            <a:r>
              <a:rPr lang="es-ES" b="1" dirty="0"/>
              <a:t>Cliente</a:t>
            </a:r>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4929" y="185210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a:stCxn id="14" idx="3"/>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611281"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OBJ</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20" grpId="0"/>
      <p:bldP spid="21" grpId="0" animBg="1"/>
      <p:bldP spid="28" grpId="0"/>
      <p:bldP spid="29" grpId="0"/>
      <p:bldP spid="40" grpId="0" animBg="1"/>
      <p:bldP spid="39" grpId="0"/>
      <p:bldP spid="41" grpId="0" animBg="1"/>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14</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a:t>
            </a:r>
            <a:r>
              <a:rPr lang="es-ES" sz="1600" dirty="0" err="1"/>
              <a:t>SignalR</a:t>
            </a:r>
            <a:r>
              <a:rPr lang="es-ES" sz="1600" dirty="0"/>
              <a:t>.</a:t>
            </a:r>
          </a:p>
        </p:txBody>
      </p:sp>
    </p:spTree>
    <p:extLst>
      <p:ext uri="{BB962C8B-B14F-4D97-AF65-F5344CB8AC3E}">
        <p14:creationId xmlns:p14="http://schemas.microsoft.com/office/powerpoint/2010/main" val="583290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15</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Tree>
    <p:extLst>
      <p:ext uri="{BB962C8B-B14F-4D97-AF65-F5344CB8AC3E}">
        <p14:creationId xmlns:p14="http://schemas.microsoft.com/office/powerpoint/2010/main" val="659994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17</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a:t>
            </a:r>
            <a:r>
              <a:rPr lang="es-ES" sz="1600" dirty="0" err="1"/>
              <a:t>Hubs</a:t>
            </a:r>
            <a:r>
              <a:rPr lang="es-ES" sz="1600" dirty="0"/>
              <a:t>”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970318"/>
          </a:xfrm>
          <a:prstGeom prst="rect">
            <a:avLst/>
          </a:prstGeom>
          <a:noFill/>
        </p:spPr>
        <p:txBody>
          <a:bodyPr wrap="square" rtlCol="0">
            <a:spAutoFit/>
          </a:bodyPr>
          <a:lstStyle/>
          <a:p>
            <a:r>
              <a:rPr lang="es-ES" dirty="0"/>
              <a:t>Campos privados:</a:t>
            </a:r>
          </a:p>
          <a:p>
            <a:endParaRPr lang="es-ES" dirty="0"/>
          </a:p>
          <a:p>
            <a:pPr marL="285750" indent="-285750">
              <a:buFont typeface="Arial" panose="020B0604020202020204" pitchFamily="34" charset="0"/>
              <a:buChar char="•"/>
            </a:pPr>
            <a:r>
              <a:rPr lang="es-ES" dirty="0"/>
              <a:t>_</a:t>
            </a:r>
            <a:r>
              <a:rPr lang="es-ES" dirty="0" err="1"/>
              <a:t>disposed</a:t>
            </a:r>
            <a:r>
              <a:rPr lang="es-ES" dirty="0"/>
              <a:t>: Un booleano que indica si la instancia de la clase ha sido liberada o no. Se utiliza para asegurarse de que no se realicen operaciones en una instancia liberada.</a:t>
            </a:r>
          </a:p>
          <a:p>
            <a:endParaRPr lang="es-ES" dirty="0"/>
          </a:p>
          <a:p>
            <a:pPr marL="285750" indent="-285750">
              <a:buFont typeface="Arial" panose="020B0604020202020204" pitchFamily="34" charset="0"/>
              <a:buChar char="•"/>
            </a:pPr>
            <a:r>
              <a:rPr lang="es-ES" dirty="0"/>
              <a:t>_</a:t>
            </a:r>
            <a:r>
              <a:rPr lang="es-ES" dirty="0" err="1"/>
              <a:t>clients</a:t>
            </a:r>
            <a:r>
              <a:rPr lang="es-ES" dirty="0"/>
              <a:t>: Un objeto que proporciona la capacidad de invocar métodos en los clientes conectados a este </a:t>
            </a:r>
            <a:r>
              <a:rPr lang="es-ES" dirty="0" err="1"/>
              <a:t>hub</a:t>
            </a:r>
            <a:r>
              <a:rPr lang="es-ES" dirty="0"/>
              <a:t>. La notación default! se usa para inicializar _</a:t>
            </a:r>
            <a:r>
              <a:rPr lang="es-ES" dirty="0" err="1"/>
              <a:t>clients</a:t>
            </a:r>
            <a:r>
              <a:rPr lang="es-ES" dirty="0"/>
              <a:t> con un valor no nulo en tiempo de compilación.</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_</a:t>
            </a:r>
            <a:r>
              <a:rPr lang="es-ES" dirty="0" err="1"/>
              <a:t>context</a:t>
            </a:r>
            <a:r>
              <a:rPr lang="es-ES" dirty="0"/>
              <a:t>: Representa el contexto del llamante del </a:t>
            </a:r>
            <a:r>
              <a:rPr lang="es-ES" dirty="0" err="1"/>
              <a:t>hub</a:t>
            </a:r>
            <a:r>
              <a:rPr lang="es-ES" dirty="0"/>
              <a:t>. Contiene información sobre la conexión del cliente, como el ID de conexión y la información de autenticación.</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_</a:t>
            </a:r>
            <a:r>
              <a:rPr lang="es-ES" dirty="0" err="1"/>
              <a:t>groups</a:t>
            </a:r>
            <a:r>
              <a:rPr lang="es-ES"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258372D7-CAFA-4C0D-3B68-8484352E7827}"/>
              </a:ext>
            </a:extLst>
          </p:cNvPr>
          <p:cNvSpPr/>
          <p:nvPr/>
        </p:nvSpPr>
        <p:spPr>
          <a:xfrm>
            <a:off x="7382121" y="188472"/>
            <a:ext cx="2373430" cy="17737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19</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140365" y="189203"/>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2537739" y="189203"/>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4935113" y="182509"/>
            <a:ext cx="2343150" cy="1933575"/>
          </a:xfrm>
          <a:prstGeom prst="rect">
            <a:avLst/>
          </a:prstGeom>
        </p:spPr>
      </p:pic>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6"/>
          <a:stretch>
            <a:fillRect/>
          </a:stretch>
        </p:blipFill>
        <p:spPr>
          <a:xfrm>
            <a:off x="7386712" y="189203"/>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7"/>
          <a:stretch>
            <a:fillRect/>
          </a:stretch>
        </p:blipFill>
        <p:spPr>
          <a:xfrm>
            <a:off x="7386712" y="1808290"/>
            <a:ext cx="2373430" cy="307794"/>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52295" y="2195910"/>
            <a:ext cx="9765635" cy="4278094"/>
          </a:xfrm>
          <a:prstGeom prst="rect">
            <a:avLst/>
          </a:prstGeom>
          <a:noFill/>
        </p:spPr>
        <p:txBody>
          <a:bodyPr wrap="square">
            <a:spAutoFit/>
          </a:bodyPr>
          <a:lstStyle/>
          <a:p>
            <a:pPr marL="285750" indent="-285750">
              <a:buFont typeface="Arial" panose="020B0604020202020204" pitchFamily="34" charset="0"/>
              <a:buChar char="•"/>
            </a:pPr>
            <a:r>
              <a:rPr lang="es-ES" sz="1600"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p>
          <a:p>
            <a:pPr marL="285750" indent="-285750">
              <a:buFont typeface="Arial" panose="020B0604020202020204" pitchFamily="34" charset="0"/>
              <a:buChar char="•"/>
            </a:pPr>
            <a:endParaRPr lang="es-ES" sz="1600" dirty="0"/>
          </a:p>
          <a:p>
            <a:r>
              <a:rPr lang="es-ES" sz="1600" dirty="0"/>
              <a:t>Métodos de eliminación: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err="1"/>
              <a:t>Dispose</a:t>
            </a:r>
            <a:r>
              <a:rPr lang="es-ES" sz="1600" dirty="0"/>
              <a:t>(</a:t>
            </a:r>
            <a:r>
              <a:rPr lang="es-ES" sz="1600" dirty="0" err="1"/>
              <a:t>bool</a:t>
            </a:r>
            <a:r>
              <a:rPr lang="es-ES" sz="1600" dirty="0"/>
              <a:t> </a:t>
            </a:r>
            <a:r>
              <a:rPr lang="es-ES" sz="1600" dirty="0" err="1"/>
              <a:t>disposing</a:t>
            </a:r>
            <a:r>
              <a:rPr lang="es-ES" sz="1600" dirty="0"/>
              <a:t>): 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err="1"/>
              <a:t>Dispose</a:t>
            </a:r>
            <a:r>
              <a:rPr lang="es-ES" sz="1600" dirty="0"/>
              <a:t>(): 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255120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1277957" y="1487277"/>
            <a:ext cx="7072829" cy="2800767"/>
          </a:xfrm>
          <a:prstGeom prst="rect">
            <a:avLst/>
          </a:prstGeom>
          <a:noFill/>
        </p:spPr>
        <p:txBody>
          <a:bodyPr wrap="square" rtlCol="0">
            <a:spAutoFit/>
          </a:bodyPr>
          <a:lstStyle/>
          <a:p>
            <a:r>
              <a:rPr lang="es-ES" sz="1600" dirty="0"/>
              <a:t>Métodos virtuales:</a:t>
            </a:r>
          </a:p>
          <a:p>
            <a:endParaRPr lang="es-ES" sz="1600" dirty="0"/>
          </a:p>
          <a:p>
            <a:r>
              <a:rPr lang="es-ES" sz="1600" dirty="0" err="1"/>
              <a:t>OnConnectedAsync</a:t>
            </a:r>
            <a:r>
              <a:rPr lang="es-ES" sz="1600" dirty="0"/>
              <a:t>(): 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r>
              <a:rPr lang="es-ES" sz="1600" dirty="0" err="1"/>
              <a:t>OnDisconnectedAsync</a:t>
            </a:r>
            <a:r>
              <a:rPr lang="es-ES" sz="1600" dirty="0"/>
              <a:t>(</a:t>
            </a:r>
            <a:r>
              <a:rPr lang="es-ES" sz="1600" dirty="0" err="1"/>
              <a:t>Exception</a:t>
            </a:r>
            <a:r>
              <a:rPr lang="es-ES" sz="1600" dirty="0"/>
              <a:t>? </a:t>
            </a:r>
            <a:r>
              <a:rPr lang="es-ES" sz="1600" dirty="0" err="1"/>
              <a:t>exception</a:t>
            </a:r>
            <a:r>
              <a:rPr lang="es-ES" sz="1600" dirty="0"/>
              <a:t>): 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spTree>
    <p:extLst>
      <p:ext uri="{BB962C8B-B14F-4D97-AF65-F5344CB8AC3E}">
        <p14:creationId xmlns:p14="http://schemas.microsoft.com/office/powerpoint/2010/main" val="255619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21</a:t>
            </a:fld>
            <a:endParaRPr lang="es-ES"/>
          </a:p>
        </p:txBody>
      </p:sp>
    </p:spTree>
    <p:extLst>
      <p:ext uri="{BB962C8B-B14F-4D97-AF65-F5344CB8AC3E}">
        <p14:creationId xmlns:p14="http://schemas.microsoft.com/office/powerpoint/2010/main" val="416916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 de la comunicación en tiempo real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WebSocket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Forever</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Frame</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144656" y="1313877"/>
            <a:ext cx="9381182"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Introducción a la comunicación en tiempo real</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pic>
        <p:nvPicPr>
          <p:cNvPr id="1026" name="Picture 2" descr="Patrones de Arquitectura de Software | by Julio Cotzo | Medium">
            <a:extLst>
              <a:ext uri="{FF2B5EF4-FFF2-40B4-BE49-F238E27FC236}">
                <a16:creationId xmlns:a16="http://schemas.microsoft.com/office/drawing/2014/main" id="{29E1006F-63B0-509D-4064-83CE0DC00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57" y="3053033"/>
            <a:ext cx="5413286" cy="219220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de flecha 14">
            <a:extLst>
              <a:ext uri="{FF2B5EF4-FFF2-40B4-BE49-F238E27FC236}">
                <a16:creationId xmlns:a16="http://schemas.microsoft.com/office/drawing/2014/main" id="{808A7E82-FCE4-63E7-FD57-57C4C79D9C25}"/>
              </a:ext>
            </a:extLst>
          </p:cNvPr>
          <p:cNvCxnSpPr>
            <a:cxnSpLocks/>
          </p:cNvCxnSpPr>
          <p:nvPr/>
        </p:nvCxnSpPr>
        <p:spPr>
          <a:xfrm flipH="1" flipV="1">
            <a:off x="8335616" y="4917083"/>
            <a:ext cx="515647" cy="627040"/>
          </a:xfrm>
          <a:prstGeom prst="straightConnector1">
            <a:avLst/>
          </a:prstGeom>
          <a:ln w="76200">
            <a:solidFill>
              <a:schemeClr val="accent2"/>
            </a:solidFill>
            <a:tailEnd type="triangle"/>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2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5</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p:cNvCxnSpPr>
          <p:nvPr/>
        </p:nvCxnSpPr>
        <p:spPr>
          <a:xfrm flipV="1">
            <a:off x="645094" y="3940249"/>
            <a:ext cx="403399" cy="8768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70554E78-53D4-255A-DC31-C0820B84083B}"/>
              </a:ext>
            </a:extLst>
          </p:cNvPr>
          <p:cNvCxnSpPr/>
          <p:nvPr/>
        </p:nvCxnSpPr>
        <p:spPr>
          <a:xfrm flipH="1" flipV="1">
            <a:off x="4431648" y="4160323"/>
            <a:ext cx="1" cy="73517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a:endCxn id="76" idx="2"/>
          </p:cNvCxnSpPr>
          <p:nvPr/>
        </p:nvCxnSpPr>
        <p:spPr>
          <a:xfrm flipH="1" flipV="1">
            <a:off x="1805892" y="2005419"/>
            <a:ext cx="1311184" cy="719241"/>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79090478-86B7-7ECC-77F0-2A25EBAA6D70}"/>
              </a:ext>
            </a:extLst>
          </p:cNvPr>
          <p:cNvCxnSpPr>
            <a:cxnSpLocks/>
          </p:cNvCxnSpPr>
          <p:nvPr/>
        </p:nvCxnSpPr>
        <p:spPr>
          <a:xfrm flipV="1">
            <a:off x="5836214" y="4160388"/>
            <a:ext cx="0" cy="16469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101" idx="2"/>
          </p:cNvCxnSpPr>
          <p:nvPr/>
        </p:nvCxnSpPr>
        <p:spPr>
          <a:xfrm flipV="1">
            <a:off x="6119887" y="2177258"/>
            <a:ext cx="1891909" cy="452229"/>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a:stCxn id="107" idx="0"/>
          </p:cNvCxnSpPr>
          <p:nvPr/>
        </p:nvCxnSpPr>
        <p:spPr>
          <a:xfrm flipV="1">
            <a:off x="8031248" y="4174401"/>
            <a:ext cx="573444" cy="1138337"/>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27963" y="4073459"/>
            <a:ext cx="1079997" cy="338554"/>
          </a:xfrm>
          <a:prstGeom prst="rect">
            <a:avLst/>
          </a:prstGeom>
          <a:noFill/>
        </p:spPr>
        <p:txBody>
          <a:bodyPr wrap="square">
            <a:spAutoFit/>
          </a:bodyPr>
          <a:lstStyle/>
          <a:p>
            <a:r>
              <a:rPr lang="es-ES" sz="1600" b="1" u="sng" dirty="0">
                <a:effectLst/>
              </a:rPr>
              <a:t>HTTP/1.1</a:t>
            </a:r>
            <a:endParaRPr lang="es-ES" sz="1600" u="sng" dirty="0"/>
          </a:p>
        </p:txBody>
      </p:sp>
      <p:sp>
        <p:nvSpPr>
          <p:cNvPr id="74" name="CuadroTexto 73">
            <a:extLst>
              <a:ext uri="{FF2B5EF4-FFF2-40B4-BE49-F238E27FC236}">
                <a16:creationId xmlns:a16="http://schemas.microsoft.com/office/drawing/2014/main" id="{143A40F1-1592-119A-65D3-34C63A37D3A9}"/>
              </a:ext>
            </a:extLst>
          </p:cNvPr>
          <p:cNvSpPr txBox="1"/>
          <p:nvPr/>
        </p:nvSpPr>
        <p:spPr>
          <a:xfrm>
            <a:off x="112259" y="837011"/>
            <a:ext cx="1794252" cy="523220"/>
          </a:xfrm>
          <a:prstGeom prst="rect">
            <a:avLst/>
          </a:prstGeom>
          <a:noFill/>
        </p:spPr>
        <p:txBody>
          <a:bodyPr wrap="square">
            <a:spAutoFit/>
          </a:bodyPr>
          <a:lstStyle/>
          <a:p>
            <a:r>
              <a:rPr lang="es-ES" sz="1200" u="sng" dirty="0"/>
              <a:t>Ian Hickson crea el protocolo </a:t>
            </a:r>
            <a:r>
              <a:rPr lang="es-ES" sz="1600" b="1" u="sng" dirty="0">
                <a:effectLst/>
              </a:rPr>
              <a:t>WebSocket</a:t>
            </a:r>
            <a:endParaRPr lang="es-ES" sz="1200" b="1" u="sng" dirty="0"/>
          </a:p>
        </p:txBody>
      </p:sp>
      <p:sp>
        <p:nvSpPr>
          <p:cNvPr id="76" name="CuadroTexto 75">
            <a:extLst>
              <a:ext uri="{FF2B5EF4-FFF2-40B4-BE49-F238E27FC236}">
                <a16:creationId xmlns:a16="http://schemas.microsoft.com/office/drawing/2014/main" id="{4F4509F5-C83F-79EA-7B8C-57C70CC6FA2A}"/>
              </a:ext>
            </a:extLst>
          </p:cNvPr>
          <p:cNvSpPr txBox="1"/>
          <p:nvPr/>
        </p:nvSpPr>
        <p:spPr>
          <a:xfrm>
            <a:off x="122336" y="1297533"/>
            <a:ext cx="3367111" cy="707886"/>
          </a:xfrm>
          <a:prstGeom prst="rect">
            <a:avLst/>
          </a:prstGeom>
          <a:noFill/>
        </p:spPr>
        <p:txBody>
          <a:bodyPr wrap="square">
            <a:spAutoFit/>
          </a:bodyPr>
          <a:lstStyle/>
          <a:p>
            <a:pPr>
              <a:buFont typeface="Arial" panose="020B0604020202020204" pitchFamily="34" charset="0"/>
              <a:buChar char="•"/>
            </a:pPr>
            <a:r>
              <a:rPr lang="es-ES" sz="800" dirty="0"/>
              <a:t>2011: El protocolo WebSocket es aprobado como un estándar del IETF.</a:t>
            </a:r>
          </a:p>
          <a:p>
            <a:pPr>
              <a:buFont typeface="Arial" panose="020B0604020202020204" pitchFamily="34" charset="0"/>
              <a:buChar char="•"/>
            </a:pPr>
            <a:r>
              <a:rPr lang="es-ES" sz="800" dirty="0"/>
              <a:t>2012: Se lanza la primera versión de la API WebSocket de JS</a:t>
            </a:r>
          </a:p>
          <a:p>
            <a:pPr>
              <a:buFont typeface="Arial" panose="020B0604020202020204" pitchFamily="34" charset="0"/>
              <a:buChar char="•"/>
            </a:pPr>
            <a:r>
              <a:rPr lang="es-ES" sz="800" dirty="0"/>
              <a:t>2013: Se lanza la primera versión de la biblioteca WebSocket de Node.js.</a:t>
            </a:r>
          </a:p>
          <a:p>
            <a:pPr>
              <a:buFont typeface="Arial" panose="020B0604020202020204" pitchFamily="34" charset="0"/>
              <a:buChar char="•"/>
            </a:pPr>
            <a:r>
              <a:rPr lang="es-ES" sz="800" dirty="0"/>
              <a:t>2014: Se lanza la primera versión de la biblioteca WebSocket de Java</a:t>
            </a:r>
          </a:p>
          <a:p>
            <a:pPr>
              <a:buFont typeface="Arial" panose="020B0604020202020204" pitchFamily="34" charset="0"/>
              <a:buChar char="•"/>
            </a:pPr>
            <a:r>
              <a:rPr lang="es-ES" sz="800" dirty="0"/>
              <a:t>2015: Se lanza la primera versión de la biblioteca WebSocket de Java</a:t>
            </a:r>
          </a:p>
        </p:txBody>
      </p:sp>
      <p:sp>
        <p:nvSpPr>
          <p:cNvPr id="78" name="CuadroTexto 77">
            <a:extLst>
              <a:ext uri="{FF2B5EF4-FFF2-40B4-BE49-F238E27FC236}">
                <a16:creationId xmlns:a16="http://schemas.microsoft.com/office/drawing/2014/main" id="{D09D57E7-FB5F-C2AC-3AC3-353AF2A3BD3D}"/>
              </a:ext>
            </a:extLst>
          </p:cNvPr>
          <p:cNvSpPr txBox="1"/>
          <p:nvPr/>
        </p:nvSpPr>
        <p:spPr>
          <a:xfrm>
            <a:off x="3004458" y="4899599"/>
            <a:ext cx="2831756" cy="523220"/>
          </a:xfrm>
          <a:prstGeom prst="rect">
            <a:avLst/>
          </a:prstGeom>
          <a:noFill/>
        </p:spPr>
        <p:txBody>
          <a:bodyPr wrap="square">
            <a:spAutoFit/>
          </a:bodyPr>
          <a:lstStyle/>
          <a:p>
            <a:r>
              <a:rPr lang="es-ES" sz="1200" u="sng" dirty="0"/>
              <a:t>Google, Mozilla y Opera crean el proyecto </a:t>
            </a:r>
            <a:r>
              <a:rPr lang="es-ES" sz="1600" b="1" u="sng" dirty="0">
                <a:effectLst/>
              </a:rPr>
              <a:t>WebRTC</a:t>
            </a:r>
            <a:r>
              <a:rPr lang="es-ES" sz="1600" u="sng" dirty="0"/>
              <a:t>.</a:t>
            </a:r>
          </a:p>
        </p:txBody>
      </p:sp>
      <p:sp>
        <p:nvSpPr>
          <p:cNvPr id="80" name="CuadroTexto 79">
            <a:extLst>
              <a:ext uri="{FF2B5EF4-FFF2-40B4-BE49-F238E27FC236}">
                <a16:creationId xmlns:a16="http://schemas.microsoft.com/office/drawing/2014/main" id="{983CDDBD-0549-BEB2-965F-4FEA40693A0F}"/>
              </a:ext>
            </a:extLst>
          </p:cNvPr>
          <p:cNvSpPr txBox="1"/>
          <p:nvPr/>
        </p:nvSpPr>
        <p:spPr>
          <a:xfrm>
            <a:off x="2917671" y="5375792"/>
            <a:ext cx="3729338" cy="707886"/>
          </a:xfrm>
          <a:prstGeom prst="rect">
            <a:avLst/>
          </a:prstGeom>
          <a:noFill/>
        </p:spPr>
        <p:txBody>
          <a:bodyPr wrap="square">
            <a:spAutoFit/>
          </a:bodyPr>
          <a:lstStyle/>
          <a:p>
            <a:pPr>
              <a:buFont typeface="Arial" panose="020B0604020202020204" pitchFamily="34" charset="0"/>
              <a:buChar char="•"/>
            </a:pPr>
            <a:r>
              <a:rPr lang="es-ES" sz="800" dirty="0"/>
              <a:t>2012: Se lanza la primera versión de la API WebRTC.</a:t>
            </a:r>
          </a:p>
          <a:p>
            <a:pPr>
              <a:buFont typeface="Arial" panose="020B0604020202020204" pitchFamily="34" charset="0"/>
              <a:buChar char="•"/>
            </a:pPr>
            <a:r>
              <a:rPr lang="es-ES" sz="800" dirty="0"/>
              <a:t>2013: Se lanza la primera versión del navegador Chrome con soporte para WebRTC.</a:t>
            </a:r>
          </a:p>
          <a:p>
            <a:pPr>
              <a:buFont typeface="Arial" panose="020B0604020202020204" pitchFamily="34" charset="0"/>
              <a:buChar char="•"/>
            </a:pPr>
            <a:r>
              <a:rPr lang="es-ES" sz="800" dirty="0"/>
              <a:t>2014: Se lanza la primera versión del navegador Firefox con soporte para WebRTC.</a:t>
            </a:r>
          </a:p>
          <a:p>
            <a:pPr>
              <a:buFont typeface="Arial" panose="020B0604020202020204" pitchFamily="34" charset="0"/>
              <a:buChar char="•"/>
            </a:pPr>
            <a:r>
              <a:rPr lang="es-ES" sz="800" dirty="0"/>
              <a:t>2015: Se lanza la primera versión del navegador Opera con soporte para WebRTC.</a:t>
            </a:r>
          </a:p>
          <a:p>
            <a:pPr>
              <a:buFont typeface="Arial" panose="020B0604020202020204" pitchFamily="34" charset="0"/>
              <a:buChar char="•"/>
            </a:pPr>
            <a:r>
              <a:rPr lang="es-ES" sz="800" dirty="0"/>
              <a:t>2016: WebRTC es aprobado como un estándar del W3C.</a:t>
            </a:r>
          </a:p>
        </p:txBody>
      </p:sp>
      <p:sp>
        <p:nvSpPr>
          <p:cNvPr id="82" name="CuadroTexto 81">
            <a:extLst>
              <a:ext uri="{FF2B5EF4-FFF2-40B4-BE49-F238E27FC236}">
                <a16:creationId xmlns:a16="http://schemas.microsoft.com/office/drawing/2014/main" id="{27CCE4BA-17F2-B664-DF57-E61482337528}"/>
              </a:ext>
            </a:extLst>
          </p:cNvPr>
          <p:cNvSpPr txBox="1"/>
          <p:nvPr/>
        </p:nvSpPr>
        <p:spPr>
          <a:xfrm>
            <a:off x="3494501" y="1134623"/>
            <a:ext cx="2030442" cy="523220"/>
          </a:xfrm>
          <a:prstGeom prst="rect">
            <a:avLst/>
          </a:prstGeom>
          <a:noFill/>
        </p:spPr>
        <p:txBody>
          <a:bodyPr wrap="square">
            <a:spAutoFit/>
          </a:bodyPr>
          <a:lstStyle/>
          <a:p>
            <a:r>
              <a:rPr lang="es-ES" sz="1600" b="1" u="sng" dirty="0"/>
              <a:t>Signal </a:t>
            </a:r>
            <a:r>
              <a:rPr lang="es-ES" sz="1200" b="1" u="sng" dirty="0"/>
              <a:t>R</a:t>
            </a:r>
            <a:r>
              <a:rPr lang="es-ES" sz="1200" u="sng" dirty="0"/>
              <a:t> por un equipo de ingenieros de Microsoft</a:t>
            </a:r>
          </a:p>
        </p:txBody>
      </p:sp>
      <p:sp>
        <p:nvSpPr>
          <p:cNvPr id="85" name="CuadroTexto 84">
            <a:extLst>
              <a:ext uri="{FF2B5EF4-FFF2-40B4-BE49-F238E27FC236}">
                <a16:creationId xmlns:a16="http://schemas.microsoft.com/office/drawing/2014/main" id="{0B340C69-DC1B-BE28-9210-E9C0FFF9E90D}"/>
              </a:ext>
            </a:extLst>
          </p:cNvPr>
          <p:cNvSpPr txBox="1"/>
          <p:nvPr/>
        </p:nvSpPr>
        <p:spPr>
          <a:xfrm>
            <a:off x="3489447" y="1578065"/>
            <a:ext cx="2469518" cy="707886"/>
          </a:xfrm>
          <a:prstGeom prst="rect">
            <a:avLst/>
          </a:prstGeom>
          <a:noFill/>
        </p:spPr>
        <p:txBody>
          <a:bodyPr wrap="square">
            <a:spAutoFit/>
          </a:bodyPr>
          <a:lstStyle/>
          <a:p>
            <a:pPr>
              <a:buFont typeface="Arial" panose="020B0604020202020204" pitchFamily="34" charset="0"/>
              <a:buChar char="•"/>
            </a:pPr>
            <a:r>
              <a:rPr lang="es-ES" sz="800" dirty="0"/>
              <a:t>2011: Creación de SignalR.</a:t>
            </a:r>
          </a:p>
          <a:p>
            <a:pPr>
              <a:buFont typeface="Arial" panose="020B0604020202020204" pitchFamily="34" charset="0"/>
              <a:buChar char="•"/>
            </a:pPr>
            <a:r>
              <a:rPr lang="es-ES" sz="800" dirty="0"/>
              <a:t>2011: Lanzamiento de SignalR para .NET Framework.</a:t>
            </a:r>
          </a:p>
          <a:p>
            <a:pPr>
              <a:buFont typeface="Arial" panose="020B0604020202020204" pitchFamily="34" charset="0"/>
              <a:buChar char="•"/>
            </a:pPr>
            <a:r>
              <a:rPr lang="es-ES" sz="800" dirty="0"/>
              <a:t>2016: Integración de SignalR con Azure App Service.</a:t>
            </a:r>
          </a:p>
          <a:p>
            <a:pPr>
              <a:buFont typeface="Arial" panose="020B0604020202020204" pitchFamily="34" charset="0"/>
              <a:buChar char="•"/>
            </a:pPr>
            <a:r>
              <a:rPr lang="es-ES" sz="800" dirty="0"/>
              <a:t>2017: Lanzamiento de SignalR para .NET Core.</a:t>
            </a:r>
          </a:p>
          <a:p>
            <a:pPr>
              <a:buFont typeface="Arial" panose="020B0604020202020204" pitchFamily="34" charset="0"/>
              <a:buChar char="•"/>
            </a:pPr>
            <a:r>
              <a:rPr lang="es-ES" sz="800" dirty="0"/>
              <a:t>2018: Lanzamiento de SignalR for JavaScript.</a:t>
            </a:r>
          </a:p>
        </p:txBody>
      </p:sp>
      <p:cxnSp>
        <p:nvCxnSpPr>
          <p:cNvPr id="91" name="Conector recto 90">
            <a:extLst>
              <a:ext uri="{FF2B5EF4-FFF2-40B4-BE49-F238E27FC236}">
                <a16:creationId xmlns:a16="http://schemas.microsoft.com/office/drawing/2014/main" id="{FA0F49B1-03F2-6624-040C-B4DB89BE02C6}"/>
              </a:ext>
            </a:extLst>
          </p:cNvPr>
          <p:cNvCxnSpPr>
            <a:cxnSpLocks/>
            <a:endCxn id="85" idx="2"/>
          </p:cNvCxnSpPr>
          <p:nvPr/>
        </p:nvCxnSpPr>
        <p:spPr>
          <a:xfrm flipV="1">
            <a:off x="4420336" y="2285951"/>
            <a:ext cx="303870" cy="329061"/>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5" name="CuadroTexto 94">
            <a:extLst>
              <a:ext uri="{FF2B5EF4-FFF2-40B4-BE49-F238E27FC236}">
                <a16:creationId xmlns:a16="http://schemas.microsoft.com/office/drawing/2014/main" id="{08674EFE-B095-1DD3-7CBA-3C037FD29FC7}"/>
              </a:ext>
            </a:extLst>
          </p:cNvPr>
          <p:cNvSpPr txBox="1"/>
          <p:nvPr/>
        </p:nvSpPr>
        <p:spPr>
          <a:xfrm>
            <a:off x="5407022" y="4336376"/>
            <a:ext cx="1036161" cy="338554"/>
          </a:xfrm>
          <a:prstGeom prst="rect">
            <a:avLst/>
          </a:prstGeom>
          <a:noFill/>
        </p:spPr>
        <p:txBody>
          <a:bodyPr wrap="square">
            <a:spAutoFit/>
          </a:bodyPr>
          <a:lstStyle/>
          <a:p>
            <a:r>
              <a:rPr lang="es-ES" sz="1600" b="1" u="sng" dirty="0"/>
              <a:t>HTTP2/2</a:t>
            </a:r>
          </a:p>
        </p:txBody>
      </p:sp>
      <p:sp>
        <p:nvSpPr>
          <p:cNvPr id="99" name="CuadroTexto 98">
            <a:extLst>
              <a:ext uri="{FF2B5EF4-FFF2-40B4-BE49-F238E27FC236}">
                <a16:creationId xmlns:a16="http://schemas.microsoft.com/office/drawing/2014/main" id="{FD3C7B47-26F1-A04D-858B-D4FFC8491E59}"/>
              </a:ext>
            </a:extLst>
          </p:cNvPr>
          <p:cNvSpPr txBox="1"/>
          <p:nvPr/>
        </p:nvSpPr>
        <p:spPr>
          <a:xfrm>
            <a:off x="6198583" y="1031145"/>
            <a:ext cx="1583098" cy="338554"/>
          </a:xfrm>
          <a:prstGeom prst="rect">
            <a:avLst/>
          </a:prstGeom>
          <a:noFill/>
        </p:spPr>
        <p:txBody>
          <a:bodyPr wrap="square">
            <a:spAutoFit/>
          </a:bodyPr>
          <a:lstStyle/>
          <a:p>
            <a:r>
              <a:rPr lang="es-ES" sz="1600" b="1" u="sng" dirty="0"/>
              <a:t>Socket.io</a:t>
            </a:r>
          </a:p>
        </p:txBody>
      </p:sp>
      <p:sp>
        <p:nvSpPr>
          <p:cNvPr id="101" name="CuadroTexto 100">
            <a:extLst>
              <a:ext uri="{FF2B5EF4-FFF2-40B4-BE49-F238E27FC236}">
                <a16:creationId xmlns:a16="http://schemas.microsoft.com/office/drawing/2014/main" id="{4E4460F3-1B3A-4A01-A269-EE59F32557CA}"/>
              </a:ext>
            </a:extLst>
          </p:cNvPr>
          <p:cNvSpPr txBox="1"/>
          <p:nvPr/>
        </p:nvSpPr>
        <p:spPr>
          <a:xfrm>
            <a:off x="6172636" y="1346261"/>
            <a:ext cx="3678320" cy="830997"/>
          </a:xfrm>
          <a:prstGeom prst="rect">
            <a:avLst/>
          </a:prstGeom>
          <a:noFill/>
        </p:spPr>
        <p:txBody>
          <a:bodyPr wrap="square">
            <a:spAutoFit/>
          </a:bodyPr>
          <a:lstStyle/>
          <a:p>
            <a:pPr>
              <a:buFont typeface="Arial" panose="020B0604020202020204" pitchFamily="34" charset="0"/>
              <a:buChar char="•"/>
            </a:pPr>
            <a:r>
              <a:rPr lang="es-ES" sz="800" dirty="0"/>
              <a:t>2012: Creación de </a:t>
            </a:r>
            <a:r>
              <a:rPr lang="es-ES" sz="800" dirty="0">
                <a:hlinkClick r:id="rId3"/>
              </a:rPr>
              <a:t>Socket.io</a:t>
            </a:r>
            <a:r>
              <a:rPr lang="es-ES" sz="800" dirty="0"/>
              <a:t>.</a:t>
            </a:r>
          </a:p>
          <a:p>
            <a:pPr>
              <a:buFont typeface="Arial" panose="020B0604020202020204" pitchFamily="34" charset="0"/>
              <a:buChar char="•"/>
            </a:pPr>
            <a:r>
              <a:rPr lang="es-ES" sz="800" dirty="0"/>
              <a:t>2012: Lanzamiento de </a:t>
            </a:r>
            <a:r>
              <a:rPr lang="es-ES" sz="800" dirty="0">
                <a:hlinkClick r:id="rId3"/>
              </a:rPr>
              <a:t>Socket.io</a:t>
            </a:r>
            <a:r>
              <a:rPr lang="es-ES" sz="800" dirty="0"/>
              <a:t> como biblioteca de código abierto.</a:t>
            </a:r>
          </a:p>
          <a:p>
            <a:pPr>
              <a:buFont typeface="Arial" panose="020B0604020202020204" pitchFamily="34" charset="0"/>
              <a:buChar char="•"/>
            </a:pPr>
            <a:r>
              <a:rPr lang="es-ES" sz="800" dirty="0"/>
              <a:t>2013: </a:t>
            </a:r>
            <a:r>
              <a:rPr lang="es-ES" sz="800" dirty="0">
                <a:hlinkClick r:id="rId3"/>
              </a:rPr>
              <a:t>Socket.io</a:t>
            </a:r>
            <a:r>
              <a:rPr lang="es-ES" sz="800" dirty="0"/>
              <a:t> se integra con Express, un frameworks web popular.</a:t>
            </a:r>
          </a:p>
          <a:p>
            <a:pPr>
              <a:buFont typeface="Arial" panose="020B0604020202020204" pitchFamily="34" charset="0"/>
              <a:buChar char="•"/>
            </a:pPr>
            <a:r>
              <a:rPr lang="es-ES" sz="800" dirty="0"/>
              <a:t>2014: </a:t>
            </a:r>
            <a:r>
              <a:rPr lang="es-ES" sz="800" dirty="0">
                <a:hlinkClick r:id="rId3"/>
              </a:rPr>
              <a:t>Socket.io</a:t>
            </a:r>
            <a:r>
              <a:rPr lang="es-ES" sz="800" dirty="0"/>
              <a:t> se integra con React, una biblioteca de JavaScript popular.</a:t>
            </a:r>
          </a:p>
          <a:p>
            <a:pPr>
              <a:buFont typeface="Arial" panose="020B0604020202020204" pitchFamily="34" charset="0"/>
              <a:buChar char="•"/>
            </a:pPr>
            <a:r>
              <a:rPr lang="es-ES" sz="800" dirty="0"/>
              <a:t>2015: </a:t>
            </a:r>
            <a:r>
              <a:rPr lang="es-ES" sz="800" dirty="0">
                <a:hlinkClick r:id="rId3"/>
              </a:rPr>
              <a:t>Socket.io</a:t>
            </a:r>
            <a:r>
              <a:rPr lang="es-ES" sz="800" dirty="0"/>
              <a:t> se integra con Node.js, un entorno de ejecución JavaScript popular.</a:t>
            </a:r>
          </a:p>
          <a:p>
            <a:pPr>
              <a:buFont typeface="Arial" panose="020B0604020202020204" pitchFamily="34" charset="0"/>
              <a:buChar char="•"/>
            </a:pPr>
            <a:r>
              <a:rPr lang="es-ES" sz="800" dirty="0"/>
              <a:t>2016: </a:t>
            </a:r>
            <a:r>
              <a:rPr lang="es-ES" sz="800" dirty="0">
                <a:hlinkClick r:id="rId3"/>
              </a:rPr>
              <a:t>Socket.io</a:t>
            </a:r>
            <a:r>
              <a:rPr lang="es-ES" sz="800" dirty="0"/>
              <a:t> se integra con Vue.js, una biblioteca de JavaScript popular.</a:t>
            </a:r>
          </a:p>
        </p:txBody>
      </p:sp>
      <p:sp>
        <p:nvSpPr>
          <p:cNvPr id="105" name="CuadroTexto 104">
            <a:extLst>
              <a:ext uri="{FF2B5EF4-FFF2-40B4-BE49-F238E27FC236}">
                <a16:creationId xmlns:a16="http://schemas.microsoft.com/office/drawing/2014/main" id="{6F7E70DF-54BB-B785-64F7-38DC3D0F3A95}"/>
              </a:ext>
            </a:extLst>
          </p:cNvPr>
          <p:cNvSpPr txBox="1"/>
          <p:nvPr/>
        </p:nvSpPr>
        <p:spPr>
          <a:xfrm>
            <a:off x="6776083" y="5602424"/>
            <a:ext cx="2954927" cy="707886"/>
          </a:xfrm>
          <a:prstGeom prst="rect">
            <a:avLst/>
          </a:prstGeom>
          <a:noFill/>
        </p:spPr>
        <p:txBody>
          <a:bodyPr wrap="square">
            <a:spAutoFit/>
          </a:bodyPr>
          <a:lstStyle/>
          <a:p>
            <a:pPr>
              <a:buFont typeface="Arial" panose="020B0604020202020204" pitchFamily="34" charset="0"/>
              <a:buChar char="•"/>
            </a:pPr>
            <a:r>
              <a:rPr lang="es-ES" sz="800" dirty="0"/>
              <a:t>2016: SSE es aprobado como un estándar del W3C.</a:t>
            </a:r>
          </a:p>
          <a:p>
            <a:pPr>
              <a:buFont typeface="Arial" panose="020B0604020202020204" pitchFamily="34" charset="0"/>
              <a:buChar char="•"/>
            </a:pPr>
            <a:r>
              <a:rPr lang="es-ES" sz="800" dirty="0"/>
              <a:t>2017: Se lanza la primera versión de la API SSE de JavaScript.</a:t>
            </a:r>
          </a:p>
          <a:p>
            <a:pPr>
              <a:buFont typeface="Arial" panose="020B0604020202020204" pitchFamily="34" charset="0"/>
              <a:buChar char="•"/>
            </a:pPr>
            <a:r>
              <a:rPr lang="es-ES" sz="800" dirty="0"/>
              <a:t>2018: Se lanza la primera versión de la biblioteca SSE de Node.js.</a:t>
            </a:r>
          </a:p>
          <a:p>
            <a:pPr>
              <a:buFont typeface="Arial" panose="020B0604020202020204" pitchFamily="34" charset="0"/>
              <a:buChar char="•"/>
            </a:pPr>
            <a:r>
              <a:rPr lang="es-ES" sz="800" dirty="0"/>
              <a:t>2019: Se lanza la primera versión de la biblioteca SSE de Java.</a:t>
            </a:r>
          </a:p>
          <a:p>
            <a:pPr>
              <a:buFont typeface="Arial" panose="020B0604020202020204" pitchFamily="34" charset="0"/>
              <a:buChar char="•"/>
            </a:pPr>
            <a:r>
              <a:rPr lang="es-ES" sz="800" dirty="0"/>
              <a:t>2020: Se lanza la primera versión de la biblioteca SSE de Python.</a:t>
            </a:r>
          </a:p>
        </p:txBody>
      </p:sp>
      <p:sp>
        <p:nvSpPr>
          <p:cNvPr id="107" name="CuadroTexto 106">
            <a:extLst>
              <a:ext uri="{FF2B5EF4-FFF2-40B4-BE49-F238E27FC236}">
                <a16:creationId xmlns:a16="http://schemas.microsoft.com/office/drawing/2014/main" id="{37BF850D-CB58-03F2-F63B-9020099048A7}"/>
              </a:ext>
            </a:extLst>
          </p:cNvPr>
          <p:cNvSpPr txBox="1"/>
          <p:nvPr/>
        </p:nvSpPr>
        <p:spPr>
          <a:xfrm>
            <a:off x="6776083" y="5312738"/>
            <a:ext cx="2510330" cy="369332"/>
          </a:xfrm>
          <a:prstGeom prst="rect">
            <a:avLst/>
          </a:prstGeom>
          <a:noFill/>
        </p:spPr>
        <p:txBody>
          <a:bodyPr wrap="square">
            <a:spAutoFit/>
          </a:bodyPr>
          <a:lstStyle/>
          <a:p>
            <a:r>
              <a:rPr lang="es-ES" sz="1200" u="sng" dirty="0"/>
              <a:t>Microsoft crea el protocolo </a:t>
            </a:r>
            <a:r>
              <a:rPr lang="es-ES" b="1" u="sng" dirty="0">
                <a:effectLst/>
              </a:rPr>
              <a:t>SSE</a:t>
            </a:r>
            <a:endParaRPr lang="es-ES"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338554"/>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1BFD41DF-F637-95B5-793A-2099A90C9EF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Introducción a la comunicación en tiempo real</a:t>
            </a:r>
          </a:p>
        </p:txBody>
      </p:sp>
    </p:spTree>
    <p:extLst>
      <p:ext uri="{BB962C8B-B14F-4D97-AF65-F5344CB8AC3E}">
        <p14:creationId xmlns:p14="http://schemas.microsoft.com/office/powerpoint/2010/main" val="243457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22" name="CuadroTexto 21">
            <a:extLst>
              <a:ext uri="{FF2B5EF4-FFF2-40B4-BE49-F238E27FC236}">
                <a16:creationId xmlns:a16="http://schemas.microsoft.com/office/drawing/2014/main" id="{13F7C6B6-AA28-D05B-84B0-DBA8315B3383}"/>
              </a:ext>
            </a:extLst>
          </p:cNvPr>
          <p:cNvSpPr txBox="1"/>
          <p:nvPr/>
        </p:nvSpPr>
        <p:spPr>
          <a:xfrm>
            <a:off x="226337" y="857100"/>
            <a:ext cx="9252641" cy="5355312"/>
          </a:xfrm>
          <a:prstGeom prst="rect">
            <a:avLst/>
          </a:prstGeom>
          <a:noFill/>
        </p:spPr>
        <p:txBody>
          <a:bodyPr wrap="square">
            <a:spAutoFit/>
          </a:bodyPr>
          <a:lstStyle/>
          <a:p>
            <a:pPr algn="just"/>
            <a:r>
              <a:rPr lang="es-ES" b="1" dirty="0">
                <a:solidFill>
                  <a:schemeClr val="accent6"/>
                </a:solidFill>
              </a:rPr>
              <a:t>Respuestas Inmediatas:</a:t>
            </a:r>
          </a:p>
          <a:p>
            <a:pPr algn="just"/>
            <a:r>
              <a:rPr lang="es-ES" dirty="0"/>
              <a:t>La comunicación en tiempo real permite respuestas inmediatas entre servidores y clientes, lo que es esencial en aplicaciones que requieren interactividad rápida.</a:t>
            </a:r>
          </a:p>
          <a:p>
            <a:pPr algn="just"/>
            <a:endParaRPr lang="es-ES" dirty="0"/>
          </a:p>
          <a:p>
            <a:pPr algn="just"/>
            <a:r>
              <a:rPr lang="es-ES" b="1" dirty="0">
                <a:solidFill>
                  <a:schemeClr val="accent6"/>
                </a:solidFill>
              </a:rPr>
              <a:t>Mejora de la Experiencia del Usuario:</a:t>
            </a:r>
          </a:p>
          <a:p>
            <a:pPr algn="just"/>
            <a:r>
              <a:rPr lang="es-ES" dirty="0"/>
              <a:t>Proporciona una experiencia de usuario más fluida y receptiva, especialmente en aplicaciones web y móviles.</a:t>
            </a:r>
          </a:p>
          <a:p>
            <a:pPr algn="just"/>
            <a:endParaRPr lang="es-ES" dirty="0"/>
          </a:p>
          <a:p>
            <a:pPr algn="just"/>
            <a:r>
              <a:rPr lang="es-ES" b="1" dirty="0">
                <a:solidFill>
                  <a:schemeClr val="accent6"/>
                </a:solidFill>
              </a:rPr>
              <a:t>Actualización en Tiempo Real:</a:t>
            </a:r>
          </a:p>
          <a:p>
            <a:pPr algn="just"/>
            <a:r>
              <a:rPr lang="es-ES" dirty="0"/>
              <a:t>La información se actualiza en tiempo real, lo que es beneficioso en situaciones en las que la información cambia con frecuencia.</a:t>
            </a:r>
          </a:p>
          <a:p>
            <a:pPr algn="just"/>
            <a:endParaRPr lang="es-ES" dirty="0"/>
          </a:p>
          <a:p>
            <a:pPr algn="just"/>
            <a:r>
              <a:rPr lang="es-ES" b="1" dirty="0">
                <a:solidFill>
                  <a:schemeClr val="accent6"/>
                </a:solidFill>
              </a:rPr>
              <a:t>Mayor Eficiencia:</a:t>
            </a:r>
          </a:p>
          <a:p>
            <a:pPr algn="just"/>
            <a:r>
              <a:rPr lang="es-ES" dirty="0"/>
              <a:t>Permite una mayor eficiencia en la transmisión de datos, ya que la comunicación ocurre de manera instantánea.</a:t>
            </a:r>
          </a:p>
          <a:p>
            <a:pPr algn="just"/>
            <a:endParaRPr lang="es-ES" dirty="0"/>
          </a:p>
          <a:p>
            <a:pPr algn="just"/>
            <a:r>
              <a:rPr lang="es-ES" b="1" dirty="0">
                <a:solidFill>
                  <a:schemeClr val="accent6"/>
                </a:solidFill>
              </a:rPr>
              <a:t>Interactividad:</a:t>
            </a:r>
          </a:p>
          <a:p>
            <a:pPr algn="just"/>
            <a:r>
              <a:rPr lang="es-ES" dirty="0"/>
              <a:t>Facilita la interactividad en aplicaciones en las que es crucial, como juegos en línea o sistemas de chat.</a:t>
            </a:r>
          </a:p>
        </p:txBody>
      </p:sp>
    </p:spTree>
    <p:extLst>
      <p:ext uri="{BB962C8B-B14F-4D97-AF65-F5344CB8AC3E}">
        <p14:creationId xmlns:p14="http://schemas.microsoft.com/office/powerpoint/2010/main" val="2226849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7</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262551" y="1030977"/>
            <a:ext cx="9288856" cy="4247317"/>
          </a:xfrm>
          <a:prstGeom prst="rect">
            <a:avLst/>
          </a:prstGeom>
          <a:noFill/>
        </p:spPr>
        <p:txBody>
          <a:bodyPr wrap="square">
            <a:spAutoFit/>
          </a:bodyPr>
          <a:lstStyle/>
          <a:p>
            <a:pPr algn="just"/>
            <a:r>
              <a:rPr lang="es-ES" b="1" dirty="0">
                <a:solidFill>
                  <a:srgbClr val="C00000"/>
                </a:solidFill>
              </a:rPr>
              <a:t>Mayor Carga de Tráfico:</a:t>
            </a:r>
          </a:p>
          <a:p>
            <a:pPr algn="just"/>
            <a:r>
              <a:rPr lang="es-ES" dirty="0"/>
              <a:t>La comunicación en tiempo real puede generar una mayor carga de tráfico en los servidores, lo que puede ser un desafío en términos de escalabilidad.</a:t>
            </a:r>
          </a:p>
          <a:p>
            <a:pPr algn="just"/>
            <a:endParaRPr lang="es-ES" b="1" dirty="0">
              <a:solidFill>
                <a:srgbClr val="C00000"/>
              </a:solidFill>
            </a:endParaRPr>
          </a:p>
          <a:p>
            <a:pPr algn="just"/>
            <a:r>
              <a:rPr lang="es-ES" b="1" dirty="0">
                <a:solidFill>
                  <a:srgbClr val="C00000"/>
                </a:solidFill>
              </a:rPr>
              <a:t>Problemas de Latencia:</a:t>
            </a:r>
          </a:p>
          <a:p>
            <a:pPr algn="just"/>
            <a:r>
              <a:rPr lang="es-ES" dirty="0"/>
              <a:t>Puede haber problemas de latencia, especialmente en redes de baja velocidad o con clientes ubicados geográficamente lejos del servidor.</a:t>
            </a:r>
          </a:p>
          <a:p>
            <a:pPr algn="just"/>
            <a:endParaRPr lang="es-ES" dirty="0"/>
          </a:p>
          <a:p>
            <a:pPr algn="just"/>
            <a:r>
              <a:rPr lang="es-ES" b="1" dirty="0">
                <a:solidFill>
                  <a:srgbClr val="C00000"/>
                </a:solidFill>
              </a:rPr>
              <a:t>Complejidad en la Implementación:</a:t>
            </a:r>
          </a:p>
          <a:p>
            <a:pPr algn="just"/>
            <a:r>
              <a:rPr lang="es-ES" dirty="0"/>
              <a:t>La implementación de sistemas de comunicación en tiempo real puede ser más compleja y requerir una planificación cuidadosa para evitar problemas.</a:t>
            </a:r>
          </a:p>
          <a:p>
            <a:pPr algn="just"/>
            <a:endParaRPr lang="es-ES" dirty="0"/>
          </a:p>
          <a:p>
            <a:pPr algn="just"/>
            <a:r>
              <a:rPr lang="es-ES" b="1" dirty="0">
                <a:solidFill>
                  <a:srgbClr val="C00000"/>
                </a:solidFill>
              </a:rPr>
              <a:t>Seguridad:</a:t>
            </a:r>
          </a:p>
          <a:p>
            <a:pPr algn="just"/>
            <a:r>
              <a:rPr lang="es-ES" dirty="0"/>
              <a:t>La comunicación en tiempo real puede presentar desafíos adicionales en términos de seguridad, ya que la transmisión de datos en tiempo real puede ser más susceptible a amenazas.</a:t>
            </a:r>
          </a:p>
        </p:txBody>
      </p:sp>
    </p:spTree>
    <p:extLst>
      <p:ext uri="{BB962C8B-B14F-4D97-AF65-F5344CB8AC3E}">
        <p14:creationId xmlns:p14="http://schemas.microsoft.com/office/powerpoint/2010/main" val="369276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253496" y="1049085"/>
            <a:ext cx="9234335" cy="2031325"/>
          </a:xfrm>
          <a:prstGeom prst="rect">
            <a:avLst/>
          </a:prstGeom>
          <a:noFill/>
        </p:spPr>
        <p:txBody>
          <a:bodyPr wrap="square">
            <a:spAutoFit/>
          </a:bodyPr>
          <a:lstStyle/>
          <a:p>
            <a:pPr algn="just"/>
            <a:r>
              <a:rPr lang="es-ES" b="1" dirty="0">
                <a:solidFill>
                  <a:srgbClr val="C00000"/>
                </a:solidFill>
              </a:rPr>
              <a:t>Dependencia de la Conectividad:</a:t>
            </a:r>
          </a:p>
          <a:p>
            <a:pPr algn="just"/>
            <a:r>
              <a:rPr lang="es-ES" dirty="0"/>
              <a:t>La comunicación en tiempo real depende de la conectividad constante, lo que puede ser un inconveniente en entornos con conexión intermitente.</a:t>
            </a:r>
          </a:p>
          <a:p>
            <a:pPr algn="just"/>
            <a:endParaRPr lang="es-ES" dirty="0"/>
          </a:p>
          <a:p>
            <a:pPr algn="just"/>
            <a:r>
              <a:rPr lang="es-ES" b="1" dirty="0">
                <a:solidFill>
                  <a:srgbClr val="C00000"/>
                </a:solidFill>
              </a:rPr>
              <a:t>Mayor Consumo de Recursos:</a:t>
            </a:r>
          </a:p>
          <a:p>
            <a:pPr algn="just"/>
            <a:r>
              <a:rPr lang="es-ES" dirty="0"/>
              <a:t>Puede resultar en un mayor consumo de recursos en comparación con métodos de comunicación asincrónica, especialmente en situaciones de alta carga.</a:t>
            </a:r>
          </a:p>
        </p:txBody>
      </p:sp>
    </p:spTree>
    <p:extLst>
      <p:ext uri="{BB962C8B-B14F-4D97-AF65-F5344CB8AC3E}">
        <p14:creationId xmlns:p14="http://schemas.microsoft.com/office/powerpoint/2010/main" val="1826050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101" y="1705502"/>
            <a:ext cx="5170494" cy="344699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48101" y="1195452"/>
            <a:ext cx="1736238" cy="498017"/>
          </a:xfrm>
        </p:spPr>
        <p:txBody>
          <a:bodyPr>
            <a:normAutofit/>
          </a:bodyPr>
          <a:lstStyle/>
          <a:p>
            <a:r>
              <a:rPr lang="es-ES" sz="1800" b="1" dirty="0">
                <a:latin typeface="+mn-lt"/>
              </a:rPr>
              <a:t>Chat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34416" y="1705502"/>
            <a:ext cx="4023483" cy="3108543"/>
          </a:xfrm>
          <a:prstGeom prst="rect">
            <a:avLst/>
          </a:prstGeom>
          <a:noFill/>
        </p:spPr>
        <p:txBody>
          <a:bodyPr wrap="square">
            <a:spAutoFit/>
          </a:bodyPr>
          <a:lstStyle/>
          <a:p>
            <a:pPr marL="285750" indent="-285750">
              <a:buFont typeface="Arial" panose="020B0604020202020204" pitchFamily="34" charset="0"/>
              <a:buChar char="•"/>
            </a:pPr>
            <a:r>
              <a:rPr lang="es-ES" sz="1400" dirty="0"/>
              <a:t>Teams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Teams utiliza </a:t>
            </a:r>
            <a:r>
              <a:rPr lang="es-ES" sz="1400" b="1" dirty="0"/>
              <a:t>WebRTC</a:t>
            </a:r>
            <a:r>
              <a:rPr lang="es-ES" sz="1400" dirty="0"/>
              <a:t> para proporcionar audio y vídeo en tiempo real a los usuarios de la aplicación.</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Teams utiliza </a:t>
            </a:r>
            <a:r>
              <a:rPr lang="es-ES" sz="1400" b="1" dirty="0"/>
              <a:t>SignalR</a:t>
            </a:r>
            <a:r>
              <a:rPr lang="es-ES" sz="1400" dirty="0"/>
              <a:t> para proporcionar una variedad de funcionalidades de comunicación en tiempo real, como el envío de mensajes y la actualización de datos.</a:t>
            </a:r>
          </a:p>
          <a:p>
            <a:pPr marL="285750" indent="-285750">
              <a:buFont typeface="Arial" panose="020B0604020202020204" pitchFamily="34" charset="0"/>
              <a:buChar char="•"/>
            </a:pPr>
            <a:endParaRPr lang="es-ES" sz="1400" dirty="0"/>
          </a:p>
        </p:txBody>
      </p:sp>
    </p:spTree>
    <p:extLst>
      <p:ext uri="{BB962C8B-B14F-4D97-AF65-F5344CB8AC3E}">
        <p14:creationId xmlns:p14="http://schemas.microsoft.com/office/powerpoint/2010/main" val="2863961748"/>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53264</TotalTime>
  <Words>2772</Words>
  <Application>Microsoft Office PowerPoint</Application>
  <PresentationFormat>A4 (210 x 297 mm)</PresentationFormat>
  <Paragraphs>222</Paragraphs>
  <Slides>21</Slides>
  <Notes>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Calibri</vt:lpstr>
      <vt:lpstr>Calibri Light</vt:lpstr>
      <vt:lpstr>dm sans</vt:lpstr>
      <vt:lpstr>Google Sans</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873</cp:revision>
  <dcterms:created xsi:type="dcterms:W3CDTF">2019-09-18T15:43:09Z</dcterms:created>
  <dcterms:modified xsi:type="dcterms:W3CDTF">2023-12-28T08:02:43Z</dcterms:modified>
</cp:coreProperties>
</file>